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794" autoAdjust="0"/>
    <p:restoredTop sz="94610"/>
  </p:normalViewPr>
  <p:slideViewPr>
    <p:cSldViewPr snapToGrid="0" snapToObjects="1">
      <p:cViewPr varScale="1">
        <p:scale>
          <a:sx n="51" d="100"/>
          <a:sy n="51" d="100"/>
        </p:scale>
        <p:origin x="64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4400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hyperlink" Target="https://github.com/akanshabhagat/Employee-Travel-Booking-Project/tree/master"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7086396" y="1766170"/>
            <a:ext cx="7937743" cy="2547008"/>
          </a:xfrm>
          <a:prstGeom prst="rect">
            <a:avLst/>
          </a:prstGeom>
          <a:noFill/>
          <a:ln/>
          <a:effectLst>
            <a:outerShdw blurRad="50800" dist="38100" dir="2700000" algn="tl" rotWithShape="0">
              <a:prstClr val="black">
                <a:alpha val="40000"/>
              </a:prstClr>
            </a:outerShdw>
          </a:effectLst>
        </p:spPr>
        <p:txBody>
          <a:bodyPr wrap="square" rtlCol="0" anchor="t"/>
          <a:lstStyle/>
          <a:p>
            <a:pPr marL="0" indent="0">
              <a:lnSpc>
                <a:spcPts val="6561"/>
              </a:lnSpc>
              <a:buNone/>
            </a:pPr>
            <a:r>
              <a:rPr lang="en-US" sz="6600" b="1" kern="0" spc="-105" dirty="0">
                <a:solidFill>
                  <a:srgbClr val="000000"/>
                </a:solidFill>
                <a:latin typeface="adonis-web" pitchFamily="34" charset="0"/>
                <a:ea typeface="adonis-web" pitchFamily="34" charset="-122"/>
                <a:cs typeface="adonis-web" pitchFamily="34" charset="-120"/>
              </a:rPr>
              <a:t>Employee Travel Booking Project</a:t>
            </a:r>
            <a:endParaRPr lang="en-US" sz="6600" dirty="0"/>
          </a:p>
        </p:txBody>
      </p:sp>
      <p:sp>
        <p:nvSpPr>
          <p:cNvPr id="5" name="Text 2"/>
          <p:cNvSpPr/>
          <p:nvPr/>
        </p:nvSpPr>
        <p:spPr>
          <a:xfrm>
            <a:off x="6273879" y="4048362"/>
            <a:ext cx="8143579" cy="2164547"/>
          </a:xfrm>
          <a:prstGeom prst="rect">
            <a:avLst/>
          </a:prstGeom>
          <a:noFill/>
          <a:ln/>
        </p:spPr>
        <p:txBody>
          <a:bodyPr wrap="square" rtlCol="0" anchor="t"/>
          <a:lstStyle/>
          <a:p>
            <a:pPr marL="0" indent="0">
              <a:lnSpc>
                <a:spcPts val="2799"/>
              </a:lnSpc>
              <a:buNone/>
            </a:pPr>
            <a:endParaRPr lang="en-US" sz="2400" kern="0" spc="-35" dirty="0">
              <a:solidFill>
                <a:srgbClr val="272525"/>
              </a:solidFill>
              <a:latin typeface="Source Sans Pro" pitchFamily="34" charset="0"/>
              <a:ea typeface="Source Sans Pro" pitchFamily="34" charset="-122"/>
              <a:cs typeface="Source Sans Pro" pitchFamily="34" charset="-120"/>
            </a:endParaRPr>
          </a:p>
          <a:p>
            <a:pPr marL="0" indent="0">
              <a:lnSpc>
                <a:spcPts val="2799"/>
              </a:lnSpc>
              <a:buNone/>
            </a:pPr>
            <a:r>
              <a:rPr lang="en-US" sz="3200" kern="0" spc="-35" dirty="0">
                <a:solidFill>
                  <a:srgbClr val="272525"/>
                </a:solidFill>
                <a:latin typeface="Source Sans Pro" pitchFamily="34" charset="0"/>
                <a:ea typeface="Source Sans Pro" pitchFamily="34" charset="-122"/>
                <a:cs typeface="Source Sans Pro" pitchFamily="34" charset="-120"/>
              </a:rPr>
              <a:t>Employee Travel Booking Application allows Employees to place requests for booking business travel tickets.</a:t>
            </a:r>
            <a:endParaRPr lang="en-US" sz="320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4490799" y="1202499"/>
            <a:ext cx="4443889" cy="2021119"/>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Conclusion</a:t>
            </a:r>
            <a:endParaRPr lang="en-US" sz="4374" dirty="0"/>
          </a:p>
        </p:txBody>
      </p:sp>
      <p:sp>
        <p:nvSpPr>
          <p:cNvPr id="5" name="Shape 2"/>
          <p:cNvSpPr/>
          <p:nvPr/>
        </p:nvSpPr>
        <p:spPr>
          <a:xfrm>
            <a:off x="4490798" y="2630466"/>
            <a:ext cx="9306401" cy="2571323"/>
          </a:xfrm>
          <a:prstGeom prst="roundRect">
            <a:avLst>
              <a:gd name="adj" fmla="val 6501"/>
            </a:avLst>
          </a:prstGeom>
          <a:solidFill>
            <a:srgbClr val="F0D4F7"/>
          </a:solidFill>
          <a:ln w="13811">
            <a:solidFill>
              <a:srgbClr val="E1A9EF"/>
            </a:solidFill>
            <a:prstDash val="solid"/>
          </a:ln>
        </p:spPr>
      </p:sp>
      <p:sp>
        <p:nvSpPr>
          <p:cNvPr id="6" name="Text 3"/>
          <p:cNvSpPr/>
          <p:nvPr/>
        </p:nvSpPr>
        <p:spPr>
          <a:xfrm>
            <a:off x="4726781" y="3106455"/>
            <a:ext cx="8834438" cy="1752605"/>
          </a:xfrm>
          <a:prstGeom prst="rect">
            <a:avLst/>
          </a:prstGeom>
          <a:noFill/>
          <a:ln/>
        </p:spPr>
        <p:txBody>
          <a:bodyPr wrap="square" rtlCol="0" anchor="t"/>
          <a:lstStyle/>
          <a:p>
            <a:pPr marL="0" indent="0">
              <a:lnSpc>
                <a:spcPts val="2799"/>
              </a:lnSpc>
              <a:buNone/>
            </a:pPr>
            <a:r>
              <a:rPr lang="en-US" sz="3200" kern="0" spc="-35" dirty="0">
                <a:solidFill>
                  <a:srgbClr val="272525"/>
                </a:solidFill>
                <a:latin typeface="Source Sans Pro" pitchFamily="34" charset="0"/>
                <a:ea typeface="Source Sans Pro" pitchFamily="34" charset="-122"/>
                <a:cs typeface="Source Sans Pro" pitchFamily="34" charset="-120"/>
              </a:rPr>
              <a:t>This Project Provides the  functionality of Employee Travel Booking Application such as raising travel request and approving, Booking request and at the end changing Request status to Close , with user friendly interface.</a:t>
            </a:r>
          </a:p>
          <a:p>
            <a:pPr marL="0" indent="0">
              <a:lnSpc>
                <a:spcPts val="2799"/>
              </a:lnSpc>
              <a:buNone/>
            </a:pPr>
            <a:endParaRPr lang="en-US" sz="3200" dirty="0"/>
          </a:p>
        </p:txBody>
      </p:sp>
      <p:sp>
        <p:nvSpPr>
          <p:cNvPr id="7" name="Text 4"/>
          <p:cNvSpPr/>
          <p:nvPr/>
        </p:nvSpPr>
        <p:spPr>
          <a:xfrm>
            <a:off x="4490799" y="5344954"/>
            <a:ext cx="9306401"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Git Hub Link -</a:t>
            </a:r>
            <a:r>
              <a:rPr lang="en-US" sz="1750" u="sng" kern="0" spc="-35" dirty="0">
                <a:solidFill>
                  <a:srgbClr val="BE49DF"/>
                </a:solidFill>
                <a:latin typeface="Source Sans Pro" pitchFamily="34" charset="0"/>
                <a:ea typeface="Source Sans Pro" pitchFamily="34" charset="-122"/>
                <a:cs typeface="Source Sans Pro" pitchFamily="34" charset="-120"/>
                <a:hlinkClick r:id="rId4">
                  <a:extLst>
                    <a:ext uri="{A12FA001-AC4F-418D-AE19-62706E023703}">
                      <ahyp:hlinkClr xmlns:ahyp="http://schemas.microsoft.com/office/drawing/2018/hyperlinkcolor" val="tx"/>
                    </a:ext>
                  </a:extLst>
                </a:hlinkClick>
              </a:rPr>
              <a:t>https://github.com/akanshabhagat/Employee-Travel-Booking-Project/tree/master</a:t>
            </a:r>
            <a:endParaRPr lang="en-US" sz="1750" dirty="0"/>
          </a:p>
        </p:txBody>
      </p:sp>
      <p:pic>
        <p:nvPicPr>
          <p:cNvPr id="8" name="Image 1" descr="preencoded.png"/>
          <p:cNvPicPr>
            <a:picLocks noChangeAspect="1"/>
          </p:cNvPicPr>
          <p:nvPr/>
        </p:nvPicPr>
        <p:blipFill>
          <a:blip r:embed="rId5"/>
          <a:stretch>
            <a:fillRect/>
          </a:stretch>
        </p:blipFill>
        <p:spPr>
          <a:xfrm>
            <a:off x="0" y="0"/>
            <a:ext cx="3657600" cy="82296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2348389" y="2426256"/>
            <a:ext cx="5332690" cy="833199"/>
          </a:xfrm>
          <a:prstGeom prst="rect">
            <a:avLst/>
          </a:prstGeom>
          <a:noFill/>
          <a:ln/>
        </p:spPr>
        <p:txBody>
          <a:bodyPr wrap="none" rtlCol="0" anchor="t"/>
          <a:lstStyle/>
          <a:p>
            <a:pPr marL="0" indent="0">
              <a:lnSpc>
                <a:spcPts val="6561"/>
              </a:lnSpc>
              <a:buNone/>
            </a:pPr>
            <a:r>
              <a:rPr lang="en-US" sz="5249" b="1" kern="0" spc="-105" dirty="0">
                <a:solidFill>
                  <a:srgbClr val="000000"/>
                </a:solidFill>
                <a:latin typeface="adonis-web" pitchFamily="34" charset="0"/>
                <a:ea typeface="adonis-web" pitchFamily="34" charset="-122"/>
                <a:cs typeface="adonis-web" pitchFamily="34" charset="-120"/>
              </a:rPr>
              <a:t>                   </a:t>
            </a:r>
            <a:endParaRPr lang="en-US" sz="5249" dirty="0"/>
          </a:p>
        </p:txBody>
      </p:sp>
      <p:sp>
        <p:nvSpPr>
          <p:cNvPr id="7" name="Text 3"/>
          <p:cNvSpPr/>
          <p:nvPr/>
        </p:nvSpPr>
        <p:spPr>
          <a:xfrm>
            <a:off x="2348389" y="3592711"/>
            <a:ext cx="9933503" cy="355402"/>
          </a:xfrm>
          <a:prstGeom prst="rect">
            <a:avLst/>
          </a:prstGeom>
          <a:noFill/>
          <a:ln/>
        </p:spPr>
        <p:txBody>
          <a:bodyPr wrap="none" rtlCol="0" anchor="t"/>
          <a:lstStyle/>
          <a:p>
            <a:pPr marL="0" indent="0">
              <a:lnSpc>
                <a:spcPts val="2799"/>
              </a:lnSpc>
              <a:buNone/>
            </a:pPr>
            <a:endParaRPr lang="en-US" sz="1750" dirty="0"/>
          </a:p>
        </p:txBody>
      </p:sp>
      <p:sp>
        <p:nvSpPr>
          <p:cNvPr id="8" name="Text 4"/>
          <p:cNvSpPr/>
          <p:nvPr/>
        </p:nvSpPr>
        <p:spPr>
          <a:xfrm>
            <a:off x="2348389" y="3021450"/>
            <a:ext cx="9238186" cy="2426374"/>
          </a:xfrm>
          <a:prstGeom prst="rect">
            <a:avLst/>
          </a:prstGeom>
          <a:noFill/>
          <a:ln/>
        </p:spPr>
        <p:txBody>
          <a:bodyPr wrap="none" rtlCol="0" anchor="t"/>
          <a:lstStyle/>
          <a:p>
            <a:pPr marL="0" indent="0">
              <a:lnSpc>
                <a:spcPts val="6561"/>
              </a:lnSpc>
              <a:buNone/>
            </a:pPr>
            <a:r>
              <a:rPr lang="en-US" sz="5249" b="1" kern="0" spc="-105" dirty="0">
                <a:solidFill>
                  <a:srgbClr val="000000"/>
                </a:solidFill>
                <a:latin typeface="adonis-web" pitchFamily="34" charset="0"/>
                <a:ea typeface="adonis-web" pitchFamily="34" charset="-122"/>
                <a:cs typeface="adonis-web" pitchFamily="34" charset="-120"/>
              </a:rPr>
              <a:t>                     THANK YOU !!</a:t>
            </a:r>
            <a:endParaRPr lang="en-US" sz="5249" dirty="0"/>
          </a:p>
        </p:txBody>
      </p:sp>
      <p:sp>
        <p:nvSpPr>
          <p:cNvPr id="9" name="Text 5"/>
          <p:cNvSpPr/>
          <p:nvPr/>
        </p:nvSpPr>
        <p:spPr>
          <a:xfrm>
            <a:off x="2348389" y="5447824"/>
            <a:ext cx="9933503"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119" y="0"/>
            <a:ext cx="14630400" cy="8229600"/>
          </a:xfrm>
          <a:prstGeom prst="rect">
            <a:avLst/>
          </a:prstGeom>
        </p:spPr>
      </p:pic>
      <p:sp>
        <p:nvSpPr>
          <p:cNvPr id="6" name="Text 2"/>
          <p:cNvSpPr/>
          <p:nvPr/>
        </p:nvSpPr>
        <p:spPr>
          <a:xfrm>
            <a:off x="5093137" y="876823"/>
            <a:ext cx="4443889" cy="2227376"/>
          </a:xfrm>
          <a:prstGeom prst="rect">
            <a:avLst/>
          </a:prstGeom>
          <a:noFill/>
          <a:ln/>
        </p:spPr>
        <p:txBody>
          <a:bodyPr wrap="none" rtlCol="0" anchor="t"/>
          <a:lstStyle/>
          <a:p>
            <a:pPr marL="0" indent="0" algn="ctr">
              <a:lnSpc>
                <a:spcPts val="5468"/>
              </a:lnSpc>
              <a:buNone/>
            </a:pPr>
            <a:r>
              <a:rPr lang="en-US" sz="5400" b="1" kern="0" spc="-87" dirty="0">
                <a:solidFill>
                  <a:srgbClr val="000000"/>
                </a:solidFill>
                <a:latin typeface="adonis-web" pitchFamily="34" charset="0"/>
                <a:ea typeface="adonis-web" pitchFamily="34" charset="-122"/>
                <a:cs typeface="adonis-web" pitchFamily="34" charset="-120"/>
              </a:rPr>
              <a:t>Introduction</a:t>
            </a:r>
            <a:endParaRPr lang="en-US" sz="5400" dirty="0"/>
          </a:p>
        </p:txBody>
      </p:sp>
      <p:sp>
        <p:nvSpPr>
          <p:cNvPr id="7" name="Text 3"/>
          <p:cNvSpPr/>
          <p:nvPr/>
        </p:nvSpPr>
        <p:spPr>
          <a:xfrm>
            <a:off x="2473649" y="2415146"/>
            <a:ext cx="9933503" cy="1066205"/>
          </a:xfrm>
          <a:prstGeom prst="rect">
            <a:avLst/>
          </a:prstGeom>
          <a:noFill/>
          <a:ln/>
        </p:spPr>
        <p:txBody>
          <a:bodyPr wrap="square" rtlCol="0" anchor="t"/>
          <a:lstStyle/>
          <a:p>
            <a:pPr marL="0" indent="0">
              <a:lnSpc>
                <a:spcPts val="2799"/>
              </a:lnSpc>
              <a:buNone/>
            </a:pPr>
            <a:r>
              <a:rPr lang="en-US" sz="2800" kern="0" spc="-35" dirty="0">
                <a:solidFill>
                  <a:srgbClr val="272525"/>
                </a:solidFill>
                <a:latin typeface="Source Sans Pro" pitchFamily="34" charset="0"/>
                <a:ea typeface="Source Sans Pro" pitchFamily="34" charset="-122"/>
                <a:cs typeface="Source Sans Pro" pitchFamily="34" charset="-120"/>
              </a:rPr>
              <a:t>In current corporate world, Employees are often required to travel to Domestic as well as international locations based on business requirements. This application “Employee Travel Booking Application” will help employees to raise or submit a ticket for travelling to the required location.</a:t>
            </a:r>
            <a:endParaRPr lang="en-US" sz="2800" dirty="0"/>
          </a:p>
        </p:txBody>
      </p:sp>
      <p:sp>
        <p:nvSpPr>
          <p:cNvPr id="8" name="Text 4"/>
          <p:cNvSpPr/>
          <p:nvPr/>
        </p:nvSpPr>
        <p:spPr>
          <a:xfrm>
            <a:off x="2348389" y="4753570"/>
            <a:ext cx="9933503" cy="1066205"/>
          </a:xfrm>
          <a:prstGeom prst="rect">
            <a:avLst/>
          </a:prstGeom>
          <a:noFill/>
          <a:ln/>
        </p:spPr>
        <p:txBody>
          <a:bodyPr wrap="square" rtlCol="0" anchor="t"/>
          <a:lstStyle/>
          <a:p>
            <a:pPr marL="0" indent="0">
              <a:lnSpc>
                <a:spcPts val="2799"/>
              </a:lnSpc>
              <a:buNone/>
            </a:pPr>
            <a:r>
              <a:rPr lang="en-US" sz="2800" kern="0" spc="-35" dirty="0">
                <a:solidFill>
                  <a:srgbClr val="272525"/>
                </a:solidFill>
                <a:latin typeface="Source Sans Pro" pitchFamily="34" charset="0"/>
                <a:ea typeface="Source Sans Pro" pitchFamily="34" charset="-122"/>
                <a:cs typeface="Source Sans Pro" pitchFamily="34" charset="-120"/>
              </a:rPr>
              <a:t>process of raising or placing a travel requests. Employees will raise or place the travel request. Manager can approve, reject the request. Once manager approves the request travel agent will confirm the travel or can make the status as Bookings not available</a:t>
            </a:r>
            <a:r>
              <a:rPr lang="en-US" sz="1750" kern="0" spc="-35" dirty="0">
                <a:solidFill>
                  <a:srgbClr val="272525"/>
                </a:solidFill>
                <a:latin typeface="Source Sans Pro" pitchFamily="34" charset="0"/>
                <a:ea typeface="Source Sans Pro" pitchFamily="34" charset="-122"/>
                <a:cs typeface="Source Sans Pro" pitchFamily="34" charset="-120"/>
              </a:rPr>
              <a: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2740">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5260538" y="565904"/>
            <a:ext cx="4109085" cy="641985"/>
          </a:xfrm>
          <a:prstGeom prst="rect">
            <a:avLst/>
          </a:prstGeom>
          <a:noFill/>
          <a:ln/>
        </p:spPr>
        <p:txBody>
          <a:bodyPr wrap="none" rtlCol="0" anchor="t"/>
          <a:lstStyle/>
          <a:p>
            <a:pPr marL="0" indent="0" algn="ctr">
              <a:lnSpc>
                <a:spcPts val="5056"/>
              </a:lnSpc>
              <a:buNone/>
            </a:pPr>
            <a:r>
              <a:rPr lang="en-US" sz="4044" b="1" kern="0" spc="-81" dirty="0">
                <a:solidFill>
                  <a:srgbClr val="000000"/>
                </a:solidFill>
                <a:latin typeface="adonis-web" pitchFamily="34" charset="0"/>
                <a:ea typeface="adonis-web" pitchFamily="34" charset="-122"/>
                <a:cs typeface="adonis-web" pitchFamily="34" charset="-120"/>
              </a:rPr>
              <a:t>Flow Chart </a:t>
            </a:r>
            <a:endParaRPr lang="en-US" sz="4044" dirty="0"/>
          </a:p>
        </p:txBody>
      </p:sp>
      <p:pic>
        <p:nvPicPr>
          <p:cNvPr id="7" name="Image 2" descr="preencoded.png"/>
          <p:cNvPicPr>
            <a:picLocks noChangeAspect="1"/>
          </p:cNvPicPr>
          <p:nvPr/>
        </p:nvPicPr>
        <p:blipFill>
          <a:blip r:embed="rId5"/>
          <a:stretch>
            <a:fillRect/>
          </a:stretch>
        </p:blipFill>
        <p:spPr>
          <a:xfrm>
            <a:off x="5961577" y="1358201"/>
            <a:ext cx="4222083" cy="672108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4967876" y="680441"/>
            <a:ext cx="4443889" cy="694373"/>
          </a:xfrm>
          <a:prstGeom prst="rect">
            <a:avLst/>
          </a:prstGeom>
          <a:noFill/>
          <a:ln/>
        </p:spPr>
        <p:txBody>
          <a:bodyPr wrap="none" rtlCol="0" anchor="t"/>
          <a:lstStyle/>
          <a:p>
            <a:pPr marL="0" indent="0" algn="ctr">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Console Screens</a:t>
            </a:r>
            <a:endParaRPr lang="en-US" sz="4374" dirty="0"/>
          </a:p>
        </p:txBody>
      </p:sp>
      <p:pic>
        <p:nvPicPr>
          <p:cNvPr id="7" name="Image 2" descr="preencoded.png"/>
          <p:cNvPicPr>
            <a:picLocks noChangeAspect="1"/>
          </p:cNvPicPr>
          <p:nvPr/>
        </p:nvPicPr>
        <p:blipFill>
          <a:blip r:embed="rId5"/>
          <a:stretch>
            <a:fillRect/>
          </a:stretch>
        </p:blipFill>
        <p:spPr>
          <a:xfrm>
            <a:off x="1039660" y="2055255"/>
            <a:ext cx="12425819" cy="581108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4500443" y="1155740"/>
            <a:ext cx="5629394" cy="694373"/>
          </a:xfrm>
          <a:prstGeom prst="rect">
            <a:avLst/>
          </a:prstGeom>
          <a:noFill/>
          <a:ln/>
        </p:spPr>
        <p:txBody>
          <a:bodyPr wrap="none" rtlCol="0" anchor="t"/>
          <a:lstStyle/>
          <a:p>
            <a:pPr marL="0" indent="0" algn="ctr">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 PROJECT STRUCTURE</a:t>
            </a:r>
            <a:endParaRPr lang="en-US" sz="4374" dirty="0"/>
          </a:p>
        </p:txBody>
      </p:sp>
      <p:pic>
        <p:nvPicPr>
          <p:cNvPr id="7" name="Image 2" descr="preencoded.png"/>
          <p:cNvPicPr>
            <a:picLocks noChangeAspect="1"/>
          </p:cNvPicPr>
          <p:nvPr/>
        </p:nvPicPr>
        <p:blipFill>
          <a:blip r:embed="rId5"/>
          <a:stretch>
            <a:fillRect/>
          </a:stretch>
        </p:blipFill>
        <p:spPr>
          <a:xfrm>
            <a:off x="2855119" y="2326481"/>
            <a:ext cx="8734663" cy="2666286"/>
          </a:xfrm>
          <a:prstGeom prst="rect">
            <a:avLst/>
          </a:prstGeom>
        </p:spPr>
      </p:pic>
      <p:sp>
        <p:nvSpPr>
          <p:cNvPr id="8" name="Text 3"/>
          <p:cNvSpPr/>
          <p:nvPr/>
        </p:nvSpPr>
        <p:spPr>
          <a:xfrm>
            <a:off x="2703790" y="5385792"/>
            <a:ext cx="9578102"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3200" kern="0" spc="-35" dirty="0">
                <a:solidFill>
                  <a:srgbClr val="272525"/>
                </a:solidFill>
                <a:latin typeface="Source Sans Pro" pitchFamily="34" charset="0"/>
                <a:ea typeface="Source Sans Pro" pitchFamily="34" charset="-122"/>
                <a:cs typeface="Source Sans Pro" pitchFamily="34" charset="-120"/>
              </a:rPr>
              <a:t>User Interface</a:t>
            </a:r>
            <a:endParaRPr lang="en-US" sz="3200" dirty="0"/>
          </a:p>
        </p:txBody>
      </p:sp>
      <p:sp>
        <p:nvSpPr>
          <p:cNvPr id="9" name="Text 4"/>
          <p:cNvSpPr/>
          <p:nvPr/>
        </p:nvSpPr>
        <p:spPr>
          <a:xfrm>
            <a:off x="2703790" y="5830014"/>
            <a:ext cx="9578102"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3200" kern="0" spc="-35" dirty="0">
                <a:solidFill>
                  <a:srgbClr val="272525"/>
                </a:solidFill>
                <a:latin typeface="Source Sans Pro" pitchFamily="34" charset="0"/>
                <a:ea typeface="Source Sans Pro" pitchFamily="34" charset="-122"/>
                <a:cs typeface="Source Sans Pro" pitchFamily="34" charset="-120"/>
              </a:rPr>
              <a:t>Business Logic Layer (BAL)</a:t>
            </a:r>
            <a:endParaRPr lang="en-US" sz="3200" dirty="0"/>
          </a:p>
        </p:txBody>
      </p:sp>
      <p:sp>
        <p:nvSpPr>
          <p:cNvPr id="10" name="Text 5"/>
          <p:cNvSpPr/>
          <p:nvPr/>
        </p:nvSpPr>
        <p:spPr>
          <a:xfrm>
            <a:off x="2703790" y="6274237"/>
            <a:ext cx="9578102"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3200" kern="0" spc="-35" dirty="0">
                <a:solidFill>
                  <a:srgbClr val="272525"/>
                </a:solidFill>
                <a:latin typeface="Source Sans Pro" pitchFamily="34" charset="0"/>
                <a:ea typeface="Source Sans Pro" pitchFamily="34" charset="-122"/>
                <a:cs typeface="Source Sans Pro" pitchFamily="34" charset="-120"/>
              </a:rPr>
              <a:t>Data Access Layer (DAL)</a:t>
            </a:r>
            <a:endParaRPr lang="en-US" sz="3200" dirty="0"/>
          </a:p>
        </p:txBody>
      </p:sp>
      <p:sp>
        <p:nvSpPr>
          <p:cNvPr id="11" name="Text 6"/>
          <p:cNvSpPr/>
          <p:nvPr/>
        </p:nvSpPr>
        <p:spPr>
          <a:xfrm>
            <a:off x="2703790" y="6718459"/>
            <a:ext cx="9578102"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3200" kern="0" spc="-35" dirty="0">
                <a:solidFill>
                  <a:srgbClr val="272525"/>
                </a:solidFill>
                <a:latin typeface="Source Sans Pro" pitchFamily="34" charset="0"/>
                <a:ea typeface="Source Sans Pro" pitchFamily="34" charset="-122"/>
                <a:cs typeface="Source Sans Pro" pitchFamily="34" charset="-120"/>
              </a:rPr>
              <a:t>Database</a:t>
            </a:r>
            <a:endParaRPr lang="en-US" sz="3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2348389" y="1077039"/>
            <a:ext cx="9933503" cy="1388745"/>
          </a:xfrm>
          <a:prstGeom prst="rect">
            <a:avLst/>
          </a:prstGeom>
          <a:noFill/>
          <a:ln/>
        </p:spPr>
        <p:txBody>
          <a:bodyPr wrap="square" rtlCol="0" anchor="t"/>
          <a:lstStyle/>
          <a:p>
            <a:pPr marL="0" indent="0" algn="ctr">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The system allow the following functionality:</a:t>
            </a:r>
            <a:endParaRPr lang="en-US" sz="4374" dirty="0"/>
          </a:p>
        </p:txBody>
      </p:sp>
      <p:sp>
        <p:nvSpPr>
          <p:cNvPr id="7" name="Text 3"/>
          <p:cNvSpPr/>
          <p:nvPr/>
        </p:nvSpPr>
        <p:spPr>
          <a:xfrm>
            <a:off x="2703790" y="2799040"/>
            <a:ext cx="9578102"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2800" kern="0" spc="-35" dirty="0">
                <a:solidFill>
                  <a:srgbClr val="272525"/>
                </a:solidFill>
                <a:latin typeface="Source Sans Pro" pitchFamily="34" charset="0"/>
                <a:ea typeface="Source Sans Pro" pitchFamily="34" charset="-122"/>
                <a:cs typeface="Source Sans Pro" pitchFamily="34" charset="-120"/>
              </a:rPr>
              <a:t>Add Employee</a:t>
            </a:r>
            <a:endParaRPr lang="en-US" sz="2800" dirty="0"/>
          </a:p>
        </p:txBody>
      </p:sp>
      <p:sp>
        <p:nvSpPr>
          <p:cNvPr id="8" name="Text 4"/>
          <p:cNvSpPr/>
          <p:nvPr/>
        </p:nvSpPr>
        <p:spPr>
          <a:xfrm>
            <a:off x="2703790" y="3243263"/>
            <a:ext cx="9578102"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2800" kern="0" spc="-35" dirty="0">
                <a:solidFill>
                  <a:srgbClr val="272525"/>
                </a:solidFill>
                <a:latin typeface="Source Sans Pro" pitchFamily="34" charset="0"/>
                <a:ea typeface="Source Sans Pro" pitchFamily="34" charset="-122"/>
                <a:cs typeface="Source Sans Pro" pitchFamily="34" charset="-120"/>
              </a:rPr>
              <a:t>View Employee</a:t>
            </a:r>
            <a:endParaRPr lang="en-US" sz="2800" dirty="0"/>
          </a:p>
        </p:txBody>
      </p:sp>
      <p:sp>
        <p:nvSpPr>
          <p:cNvPr id="9" name="Text 5"/>
          <p:cNvSpPr/>
          <p:nvPr/>
        </p:nvSpPr>
        <p:spPr>
          <a:xfrm>
            <a:off x="2703790" y="3687484"/>
            <a:ext cx="9578102" cy="3464957"/>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2800" kern="0" spc="-35" dirty="0">
                <a:solidFill>
                  <a:srgbClr val="272525"/>
                </a:solidFill>
                <a:latin typeface="Source Sans Pro" pitchFamily="34" charset="0"/>
                <a:ea typeface="Source Sans Pro" pitchFamily="34" charset="-122"/>
                <a:cs typeface="Source Sans Pro" pitchFamily="34" charset="-120"/>
              </a:rPr>
              <a:t>Edit Employee</a:t>
            </a:r>
            <a:endParaRPr lang="en-US" sz="2800" dirty="0"/>
          </a:p>
        </p:txBody>
      </p:sp>
      <p:sp>
        <p:nvSpPr>
          <p:cNvPr id="10" name="Text 6"/>
          <p:cNvSpPr/>
          <p:nvPr/>
        </p:nvSpPr>
        <p:spPr>
          <a:xfrm>
            <a:off x="2703790" y="4131707"/>
            <a:ext cx="9578102" cy="3734638"/>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2800" kern="0" spc="-35" dirty="0">
                <a:solidFill>
                  <a:srgbClr val="272525"/>
                </a:solidFill>
                <a:latin typeface="Source Sans Pro" pitchFamily="34" charset="0"/>
                <a:ea typeface="Source Sans Pro" pitchFamily="34" charset="-122"/>
                <a:cs typeface="Source Sans Pro" pitchFamily="34" charset="-120"/>
              </a:rPr>
              <a:t>Delete Employee</a:t>
            </a:r>
            <a:endParaRPr lang="en-US" sz="2800" dirty="0"/>
          </a:p>
        </p:txBody>
      </p:sp>
      <p:sp>
        <p:nvSpPr>
          <p:cNvPr id="11" name="Text 7"/>
          <p:cNvSpPr/>
          <p:nvPr/>
        </p:nvSpPr>
        <p:spPr>
          <a:xfrm>
            <a:off x="2703790" y="4575929"/>
            <a:ext cx="9578102" cy="355402"/>
          </a:xfrm>
          <a:prstGeom prst="rect">
            <a:avLst/>
          </a:prstGeom>
          <a:noFill/>
          <a:ln/>
        </p:spPr>
        <p:txBody>
          <a:bodyPr wrap="none" rtlCol="0" anchor="t"/>
          <a:lstStyle/>
          <a:p>
            <a:pPr marL="342900" indent="-342900" algn="l">
              <a:lnSpc>
                <a:spcPts val="2799"/>
              </a:lnSpc>
              <a:buSzPct val="100000"/>
              <a:buFont typeface="+mj-lt"/>
              <a:buAutoNum type="arabicPeriod" startAt="5"/>
            </a:pPr>
            <a:r>
              <a:rPr lang="en-US" sz="2800" kern="0" spc="-35" dirty="0">
                <a:solidFill>
                  <a:srgbClr val="272525"/>
                </a:solidFill>
                <a:latin typeface="Source Sans Pro" pitchFamily="34" charset="0"/>
                <a:ea typeface="Source Sans Pro" pitchFamily="34" charset="-122"/>
                <a:cs typeface="Source Sans Pro" pitchFamily="34" charset="-120"/>
              </a:rPr>
              <a:t>Raise new Travel Request</a:t>
            </a:r>
            <a:endParaRPr lang="en-US" sz="2800" dirty="0"/>
          </a:p>
        </p:txBody>
      </p:sp>
      <p:sp>
        <p:nvSpPr>
          <p:cNvPr id="12" name="Text 8"/>
          <p:cNvSpPr/>
          <p:nvPr/>
        </p:nvSpPr>
        <p:spPr>
          <a:xfrm>
            <a:off x="2703790" y="5020151"/>
            <a:ext cx="9578102" cy="355402"/>
          </a:xfrm>
          <a:prstGeom prst="rect">
            <a:avLst/>
          </a:prstGeom>
          <a:noFill/>
          <a:ln/>
        </p:spPr>
        <p:txBody>
          <a:bodyPr wrap="none" rtlCol="0" anchor="t"/>
          <a:lstStyle/>
          <a:p>
            <a:pPr marL="342900" indent="-342900" algn="l">
              <a:lnSpc>
                <a:spcPts val="2799"/>
              </a:lnSpc>
              <a:buSzPct val="100000"/>
              <a:buFont typeface="+mj-lt"/>
              <a:buAutoNum type="arabicPeriod" startAt="6"/>
            </a:pPr>
            <a:r>
              <a:rPr lang="en-US" sz="2800" kern="0" spc="-35" dirty="0">
                <a:solidFill>
                  <a:srgbClr val="272525"/>
                </a:solidFill>
                <a:latin typeface="Source Sans Pro" pitchFamily="34" charset="0"/>
                <a:ea typeface="Source Sans Pro" pitchFamily="34" charset="-122"/>
                <a:cs typeface="Source Sans Pro" pitchFamily="34" charset="-120"/>
              </a:rPr>
              <a:t>View All Travel Requests</a:t>
            </a:r>
            <a:endParaRPr lang="en-US" sz="2800" dirty="0"/>
          </a:p>
        </p:txBody>
      </p:sp>
      <p:sp>
        <p:nvSpPr>
          <p:cNvPr id="13" name="Text 9"/>
          <p:cNvSpPr/>
          <p:nvPr/>
        </p:nvSpPr>
        <p:spPr>
          <a:xfrm>
            <a:off x="2703790" y="5464373"/>
            <a:ext cx="9578102" cy="355402"/>
          </a:xfrm>
          <a:prstGeom prst="rect">
            <a:avLst/>
          </a:prstGeom>
          <a:noFill/>
          <a:ln/>
        </p:spPr>
        <p:txBody>
          <a:bodyPr wrap="none" rtlCol="0" anchor="t"/>
          <a:lstStyle/>
          <a:p>
            <a:pPr marL="342900" indent="-342900" algn="l">
              <a:lnSpc>
                <a:spcPts val="2799"/>
              </a:lnSpc>
              <a:buSzPct val="100000"/>
              <a:buFont typeface="+mj-lt"/>
              <a:buAutoNum type="arabicPeriod" startAt="7"/>
            </a:pPr>
            <a:r>
              <a:rPr lang="en-US" sz="2800" kern="0" spc="-35" dirty="0">
                <a:solidFill>
                  <a:srgbClr val="272525"/>
                </a:solidFill>
                <a:latin typeface="Source Sans Pro" pitchFamily="34" charset="0"/>
                <a:ea typeface="Source Sans Pro" pitchFamily="34" charset="-122"/>
                <a:cs typeface="Source Sans Pro" pitchFamily="34" charset="-120"/>
              </a:rPr>
              <a:t>Edit Travel Request</a:t>
            </a:r>
            <a:endParaRPr lang="en-US" sz="2800" dirty="0"/>
          </a:p>
        </p:txBody>
      </p:sp>
      <p:sp>
        <p:nvSpPr>
          <p:cNvPr id="14" name="Text 10"/>
          <p:cNvSpPr/>
          <p:nvPr/>
        </p:nvSpPr>
        <p:spPr>
          <a:xfrm>
            <a:off x="2703790" y="5908596"/>
            <a:ext cx="9578102" cy="355402"/>
          </a:xfrm>
          <a:prstGeom prst="rect">
            <a:avLst/>
          </a:prstGeom>
          <a:noFill/>
          <a:ln/>
        </p:spPr>
        <p:txBody>
          <a:bodyPr wrap="none" rtlCol="0" anchor="t"/>
          <a:lstStyle/>
          <a:p>
            <a:pPr marL="342900" indent="-342900" algn="l">
              <a:lnSpc>
                <a:spcPts val="2799"/>
              </a:lnSpc>
              <a:buSzPct val="100000"/>
              <a:buFont typeface="+mj-lt"/>
              <a:buAutoNum type="arabicPeriod" startAt="8"/>
            </a:pPr>
            <a:r>
              <a:rPr lang="en-US" sz="2800" kern="0" spc="-35" dirty="0">
                <a:solidFill>
                  <a:srgbClr val="272525"/>
                </a:solidFill>
                <a:latin typeface="Source Sans Pro" pitchFamily="34" charset="0"/>
                <a:ea typeface="Source Sans Pro" pitchFamily="34" charset="-122"/>
                <a:cs typeface="Source Sans Pro" pitchFamily="34" charset="-120"/>
              </a:rPr>
              <a:t>Delete Travel Request</a:t>
            </a:r>
            <a:endParaRPr lang="en-US" sz="2800" dirty="0"/>
          </a:p>
        </p:txBody>
      </p:sp>
      <p:sp>
        <p:nvSpPr>
          <p:cNvPr id="15" name="Text 11"/>
          <p:cNvSpPr/>
          <p:nvPr/>
        </p:nvSpPr>
        <p:spPr>
          <a:xfrm>
            <a:off x="2703790" y="6352818"/>
            <a:ext cx="9578102" cy="355402"/>
          </a:xfrm>
          <a:prstGeom prst="rect">
            <a:avLst/>
          </a:prstGeom>
          <a:noFill/>
          <a:ln/>
        </p:spPr>
        <p:txBody>
          <a:bodyPr wrap="none" rtlCol="0" anchor="t"/>
          <a:lstStyle/>
          <a:p>
            <a:pPr marL="342900" indent="-342900" algn="l">
              <a:lnSpc>
                <a:spcPts val="2799"/>
              </a:lnSpc>
              <a:buSzPct val="100000"/>
              <a:buFont typeface="+mj-lt"/>
              <a:buAutoNum type="arabicPeriod" startAt="9"/>
            </a:pPr>
            <a:r>
              <a:rPr lang="en-US" sz="2800" kern="0" spc="-35" dirty="0">
                <a:solidFill>
                  <a:srgbClr val="272525"/>
                </a:solidFill>
                <a:latin typeface="Source Sans Pro" pitchFamily="34" charset="0"/>
                <a:ea typeface="Source Sans Pro" pitchFamily="34" charset="-122"/>
                <a:cs typeface="Source Sans Pro" pitchFamily="34" charset="-120"/>
              </a:rPr>
              <a:t>Approve or Reject the travel request raised by Employee</a:t>
            </a:r>
            <a:endParaRPr lang="en-US" sz="2800" dirty="0"/>
          </a:p>
        </p:txBody>
      </p:sp>
      <p:sp>
        <p:nvSpPr>
          <p:cNvPr id="16" name="Text 12"/>
          <p:cNvSpPr/>
          <p:nvPr/>
        </p:nvSpPr>
        <p:spPr>
          <a:xfrm>
            <a:off x="2703790" y="6797040"/>
            <a:ext cx="9578102" cy="355402"/>
          </a:xfrm>
          <a:prstGeom prst="rect">
            <a:avLst/>
          </a:prstGeom>
          <a:noFill/>
          <a:ln/>
        </p:spPr>
        <p:txBody>
          <a:bodyPr wrap="none" rtlCol="0" anchor="t"/>
          <a:lstStyle/>
          <a:p>
            <a:pPr marL="342900" indent="-342900" algn="l">
              <a:lnSpc>
                <a:spcPts val="2799"/>
              </a:lnSpc>
              <a:buSzPct val="100000"/>
              <a:buFont typeface="+mj-lt"/>
              <a:buAutoNum type="arabicPeriod" startAt="10"/>
            </a:pPr>
            <a:r>
              <a:rPr lang="en-US" sz="2800" kern="0" spc="-35" dirty="0">
                <a:solidFill>
                  <a:srgbClr val="272525"/>
                </a:solidFill>
                <a:latin typeface="Source Sans Pro" pitchFamily="34" charset="0"/>
                <a:ea typeface="Source Sans Pro" pitchFamily="34" charset="-122"/>
                <a:cs typeface="Source Sans Pro" pitchFamily="34" charset="-120"/>
              </a:rPr>
              <a:t> After Approval Confirm Booking or Not Available and Change Request Status</a:t>
            </a:r>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91440" y="-152519"/>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152519"/>
            <a:ext cx="3657600" cy="8229600"/>
          </a:xfrm>
          <a:prstGeom prst="rect">
            <a:avLst/>
          </a:prstGeom>
        </p:spPr>
      </p:pic>
      <p:sp>
        <p:nvSpPr>
          <p:cNvPr id="5" name="Text 1"/>
          <p:cNvSpPr/>
          <p:nvPr/>
        </p:nvSpPr>
        <p:spPr>
          <a:xfrm>
            <a:off x="4745830" y="1098883"/>
            <a:ext cx="444388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Project Features -</a:t>
            </a:r>
            <a:endParaRPr lang="en-US" sz="4374" dirty="0"/>
          </a:p>
        </p:txBody>
      </p:sp>
      <p:sp>
        <p:nvSpPr>
          <p:cNvPr id="6" name="Text 2"/>
          <p:cNvSpPr/>
          <p:nvPr/>
        </p:nvSpPr>
        <p:spPr>
          <a:xfrm>
            <a:off x="4846201" y="3162657"/>
            <a:ext cx="8951000"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2800" kern="0" spc="-35" dirty="0" err="1">
                <a:solidFill>
                  <a:srgbClr val="272525"/>
                </a:solidFill>
                <a:latin typeface="Source Sans Pro" pitchFamily="34" charset="0"/>
                <a:ea typeface="Source Sans Pro" pitchFamily="34" charset="-122"/>
                <a:cs typeface="Source Sans Pro" pitchFamily="34" charset="-120"/>
              </a:rPr>
              <a:t>C#.Net</a:t>
            </a:r>
            <a:r>
              <a:rPr lang="en-US" sz="2800" kern="0" spc="-35" dirty="0">
                <a:solidFill>
                  <a:srgbClr val="272525"/>
                </a:solidFill>
                <a:latin typeface="Source Sans Pro" pitchFamily="34" charset="0"/>
                <a:ea typeface="Source Sans Pro" pitchFamily="34" charset="-122"/>
                <a:cs typeface="Source Sans Pro" pitchFamily="34" charset="-120"/>
              </a:rPr>
              <a:t> Programming Language is used for development.</a:t>
            </a:r>
            <a:endParaRPr lang="en-US" sz="2800" dirty="0"/>
          </a:p>
        </p:txBody>
      </p:sp>
      <p:sp>
        <p:nvSpPr>
          <p:cNvPr id="7" name="Text 3"/>
          <p:cNvSpPr/>
          <p:nvPr/>
        </p:nvSpPr>
        <p:spPr>
          <a:xfrm>
            <a:off x="4846201" y="3606879"/>
            <a:ext cx="8951000"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2800" kern="0" spc="-35" dirty="0">
                <a:solidFill>
                  <a:srgbClr val="272525"/>
                </a:solidFill>
                <a:latin typeface="Source Sans Pro" pitchFamily="34" charset="0"/>
                <a:ea typeface="Source Sans Pro" pitchFamily="34" charset="-122"/>
                <a:cs typeface="Source Sans Pro" pitchFamily="34" charset="-120"/>
              </a:rPr>
              <a:t>Data Security/Privacy</a:t>
            </a:r>
            <a:r>
              <a:rPr lang="en-US" sz="2400" kern="0" spc="-35" dirty="0">
                <a:solidFill>
                  <a:srgbClr val="272525"/>
                </a:solidFill>
                <a:latin typeface="Source Sans Pro" pitchFamily="34" charset="0"/>
                <a:ea typeface="Source Sans Pro" pitchFamily="34" charset="-122"/>
                <a:cs typeface="Source Sans Pro" pitchFamily="34" charset="-120"/>
              </a:rPr>
              <a:t>.</a:t>
            </a:r>
            <a:endParaRPr lang="en-US" sz="2400" dirty="0"/>
          </a:p>
        </p:txBody>
      </p:sp>
      <p:sp>
        <p:nvSpPr>
          <p:cNvPr id="8" name="Text 4"/>
          <p:cNvSpPr/>
          <p:nvPr/>
        </p:nvSpPr>
        <p:spPr>
          <a:xfrm>
            <a:off x="4846201" y="4051102"/>
            <a:ext cx="8951000"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2800" kern="0" spc="-35" dirty="0">
                <a:solidFill>
                  <a:srgbClr val="272525"/>
                </a:solidFill>
                <a:latin typeface="Source Sans Pro" pitchFamily="34" charset="0"/>
                <a:ea typeface="Source Sans Pro" pitchFamily="34" charset="-122"/>
                <a:cs typeface="Source Sans Pro" pitchFamily="34" charset="-120"/>
              </a:rPr>
              <a:t>Interface Concept Used for Flexibility and reusability of code.</a:t>
            </a:r>
            <a:endParaRPr lang="en-US" sz="2800" dirty="0"/>
          </a:p>
        </p:txBody>
      </p:sp>
      <p:sp>
        <p:nvSpPr>
          <p:cNvPr id="9" name="Text 5"/>
          <p:cNvSpPr/>
          <p:nvPr/>
        </p:nvSpPr>
        <p:spPr>
          <a:xfrm>
            <a:off x="4846201" y="4495324"/>
            <a:ext cx="8951000"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2800" kern="0" spc="-35" dirty="0">
                <a:solidFill>
                  <a:srgbClr val="272525"/>
                </a:solidFill>
                <a:latin typeface="Source Sans Pro" pitchFamily="34" charset="0"/>
                <a:ea typeface="Source Sans Pro" pitchFamily="34" charset="-122"/>
                <a:cs typeface="Source Sans Pro" pitchFamily="34" charset="-120"/>
              </a:rPr>
              <a:t>Provided Multiple Views option.</a:t>
            </a:r>
            <a:endParaRPr lang="en-US" sz="2800" dirty="0"/>
          </a:p>
        </p:txBody>
      </p:sp>
      <p:sp>
        <p:nvSpPr>
          <p:cNvPr id="10" name="Text 6"/>
          <p:cNvSpPr/>
          <p:nvPr/>
        </p:nvSpPr>
        <p:spPr>
          <a:xfrm>
            <a:off x="4846201" y="4939546"/>
            <a:ext cx="8951000" cy="355402"/>
          </a:xfrm>
          <a:prstGeom prst="rect">
            <a:avLst/>
          </a:prstGeom>
          <a:noFill/>
          <a:ln/>
        </p:spPr>
        <p:txBody>
          <a:bodyPr wrap="none" rtlCol="0" anchor="t"/>
          <a:lstStyle/>
          <a:p>
            <a:pPr marL="342900" indent="-342900" algn="l">
              <a:lnSpc>
                <a:spcPts val="2799"/>
              </a:lnSpc>
              <a:buSzPct val="100000"/>
              <a:buFont typeface="+mj-lt"/>
              <a:buAutoNum type="arabicPeriod" startAt="5"/>
            </a:pPr>
            <a:r>
              <a:rPr lang="en-US" sz="2800" kern="0" spc="-35" dirty="0">
                <a:solidFill>
                  <a:srgbClr val="272525"/>
                </a:solidFill>
                <a:latin typeface="Source Sans Pro" pitchFamily="34" charset="0"/>
                <a:ea typeface="Source Sans Pro" pitchFamily="34" charset="-122"/>
                <a:cs typeface="Source Sans Pro" pitchFamily="34" charset="-120"/>
              </a:rPr>
              <a:t>LINQ used to directly fetch from DAL</a:t>
            </a:r>
            <a:endParaRPr lang="en-US" sz="2800" dirty="0"/>
          </a:p>
        </p:txBody>
      </p:sp>
      <p:sp>
        <p:nvSpPr>
          <p:cNvPr id="11" name="Text 7"/>
          <p:cNvSpPr/>
          <p:nvPr/>
        </p:nvSpPr>
        <p:spPr>
          <a:xfrm>
            <a:off x="4846201" y="5383768"/>
            <a:ext cx="8951000" cy="710803"/>
          </a:xfrm>
          <a:prstGeom prst="rect">
            <a:avLst/>
          </a:prstGeom>
          <a:noFill/>
          <a:ln/>
        </p:spPr>
        <p:txBody>
          <a:bodyPr wrap="square" rtlCol="0" anchor="t"/>
          <a:lstStyle/>
          <a:p>
            <a:pPr marL="342900" indent="-342900" algn="l">
              <a:lnSpc>
                <a:spcPts val="2799"/>
              </a:lnSpc>
              <a:buSzPct val="100000"/>
              <a:buFont typeface="+mj-lt"/>
              <a:buAutoNum type="arabicPeriod" startAt="6"/>
            </a:pPr>
            <a:r>
              <a:rPr lang="en-US" sz="2800" kern="0" spc="-35" dirty="0">
                <a:solidFill>
                  <a:srgbClr val="272525"/>
                </a:solidFill>
                <a:latin typeface="Source Sans Pro" pitchFamily="34" charset="0"/>
                <a:ea typeface="Source Sans Pro" pitchFamily="34" charset="-122"/>
                <a:cs typeface="Source Sans Pro" pitchFamily="34" charset="-120"/>
              </a:rPr>
              <a:t>When Travel Request is Approved &amp; Confirmed or Approved but Not available then close the Request Status.</a:t>
            </a:r>
            <a:endParaRPr lang="en-US" sz="28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4490799" y="1261348"/>
            <a:ext cx="444388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Project Overview</a:t>
            </a:r>
            <a:endParaRPr lang="en-US" sz="4374" dirty="0"/>
          </a:p>
        </p:txBody>
      </p:sp>
      <p:sp>
        <p:nvSpPr>
          <p:cNvPr id="5" name="Shape 2"/>
          <p:cNvSpPr/>
          <p:nvPr/>
        </p:nvSpPr>
        <p:spPr>
          <a:xfrm>
            <a:off x="4490799" y="2462570"/>
            <a:ext cx="499943" cy="499943"/>
          </a:xfrm>
          <a:prstGeom prst="roundRect">
            <a:avLst>
              <a:gd name="adj" fmla="val 20000"/>
            </a:avLst>
          </a:prstGeom>
          <a:solidFill>
            <a:srgbClr val="F0D4F7"/>
          </a:solidFill>
          <a:ln w="13811">
            <a:solidFill>
              <a:srgbClr val="E1A9EF"/>
            </a:solidFill>
            <a:prstDash val="solid"/>
          </a:ln>
        </p:spPr>
      </p:sp>
      <p:sp>
        <p:nvSpPr>
          <p:cNvPr id="6" name="Text 3"/>
          <p:cNvSpPr/>
          <p:nvPr/>
        </p:nvSpPr>
        <p:spPr>
          <a:xfrm>
            <a:off x="4648795" y="2504242"/>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7" name="Text 4"/>
          <p:cNvSpPr/>
          <p:nvPr/>
        </p:nvSpPr>
        <p:spPr>
          <a:xfrm>
            <a:off x="5212913" y="2538889"/>
            <a:ext cx="3294340" cy="347186"/>
          </a:xfrm>
          <a:prstGeom prst="rect">
            <a:avLst/>
          </a:prstGeom>
          <a:noFill/>
          <a:ln/>
        </p:spPr>
        <p:txBody>
          <a:bodyPr wrap="none" rtlCol="0" anchor="t"/>
          <a:lstStyle/>
          <a:p>
            <a:pPr marL="0" indent="0">
              <a:lnSpc>
                <a:spcPts val="2734"/>
              </a:lnSpc>
              <a:buNone/>
            </a:pPr>
            <a:r>
              <a:rPr lang="en-US" sz="3200" b="1" kern="0" spc="-44" dirty="0">
                <a:solidFill>
                  <a:srgbClr val="272525"/>
                </a:solidFill>
                <a:latin typeface="adonis-web" pitchFamily="34" charset="0"/>
                <a:ea typeface="adonis-web" pitchFamily="34" charset="-122"/>
                <a:cs typeface="adonis-web" pitchFamily="34" charset="-120"/>
              </a:rPr>
              <a:t>Efficient Travel Management</a:t>
            </a:r>
            <a:endParaRPr lang="en-US" sz="3200" dirty="0"/>
          </a:p>
        </p:txBody>
      </p:sp>
      <p:sp>
        <p:nvSpPr>
          <p:cNvPr id="8" name="Text 5"/>
          <p:cNvSpPr/>
          <p:nvPr/>
        </p:nvSpPr>
        <p:spPr>
          <a:xfrm>
            <a:off x="5212913" y="3108246"/>
            <a:ext cx="8584287" cy="355402"/>
          </a:xfrm>
          <a:prstGeom prst="rect">
            <a:avLst/>
          </a:prstGeom>
          <a:noFill/>
          <a:ln/>
        </p:spPr>
        <p:txBody>
          <a:bodyPr wrap="none" rtlCol="0" anchor="t"/>
          <a:lstStyle/>
          <a:p>
            <a:pPr marL="0" indent="0">
              <a:lnSpc>
                <a:spcPts val="2799"/>
              </a:lnSpc>
              <a:buNone/>
            </a:pPr>
            <a:r>
              <a:rPr lang="en-US" sz="2400" kern="0" spc="-35" dirty="0">
                <a:solidFill>
                  <a:srgbClr val="272525"/>
                </a:solidFill>
                <a:latin typeface="Source Sans Pro" pitchFamily="34" charset="0"/>
                <a:ea typeface="Source Sans Pro" pitchFamily="34" charset="-122"/>
                <a:cs typeface="Source Sans Pro" pitchFamily="34" charset="-120"/>
              </a:rPr>
              <a:t>Streamline the process of booking and managing employee travel.</a:t>
            </a:r>
            <a:endParaRPr lang="en-US" sz="2400" dirty="0"/>
          </a:p>
        </p:txBody>
      </p:sp>
      <p:sp>
        <p:nvSpPr>
          <p:cNvPr id="9" name="Shape 6"/>
          <p:cNvSpPr/>
          <p:nvPr/>
        </p:nvSpPr>
        <p:spPr>
          <a:xfrm>
            <a:off x="4490799" y="3859411"/>
            <a:ext cx="499943" cy="499943"/>
          </a:xfrm>
          <a:prstGeom prst="roundRect">
            <a:avLst>
              <a:gd name="adj" fmla="val 20000"/>
            </a:avLst>
          </a:prstGeom>
          <a:solidFill>
            <a:srgbClr val="F0D4F7"/>
          </a:solidFill>
          <a:ln w="13811">
            <a:solidFill>
              <a:srgbClr val="E1A9EF"/>
            </a:solidFill>
            <a:prstDash val="solid"/>
          </a:ln>
        </p:spPr>
      </p:sp>
      <p:sp>
        <p:nvSpPr>
          <p:cNvPr id="10" name="Text 7"/>
          <p:cNvSpPr/>
          <p:nvPr/>
        </p:nvSpPr>
        <p:spPr>
          <a:xfrm>
            <a:off x="4648795" y="3901083"/>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1" name="Text 8"/>
          <p:cNvSpPr/>
          <p:nvPr/>
        </p:nvSpPr>
        <p:spPr>
          <a:xfrm>
            <a:off x="5212913" y="3935730"/>
            <a:ext cx="2221944" cy="347186"/>
          </a:xfrm>
          <a:prstGeom prst="rect">
            <a:avLst/>
          </a:prstGeom>
          <a:noFill/>
          <a:ln/>
        </p:spPr>
        <p:txBody>
          <a:bodyPr wrap="none" rtlCol="0" anchor="t"/>
          <a:lstStyle/>
          <a:p>
            <a:pPr marL="0" indent="0">
              <a:lnSpc>
                <a:spcPts val="2734"/>
              </a:lnSpc>
              <a:buNone/>
            </a:pPr>
            <a:r>
              <a:rPr lang="en-US" sz="3200" b="1" kern="0" spc="-44" dirty="0">
                <a:solidFill>
                  <a:srgbClr val="272525"/>
                </a:solidFill>
                <a:latin typeface="adonis-web" pitchFamily="34" charset="0"/>
                <a:ea typeface="adonis-web" pitchFamily="34" charset="-122"/>
                <a:cs typeface="adonis-web" pitchFamily="34" charset="-120"/>
              </a:rPr>
              <a:t>Functionality</a:t>
            </a:r>
            <a:endParaRPr lang="en-US" sz="3200" dirty="0"/>
          </a:p>
        </p:txBody>
      </p:sp>
      <p:sp>
        <p:nvSpPr>
          <p:cNvPr id="12" name="Text 9"/>
          <p:cNvSpPr/>
          <p:nvPr/>
        </p:nvSpPr>
        <p:spPr>
          <a:xfrm>
            <a:off x="5212913" y="4505087"/>
            <a:ext cx="8584287" cy="710803"/>
          </a:xfrm>
          <a:prstGeom prst="rect">
            <a:avLst/>
          </a:prstGeom>
          <a:noFill/>
          <a:ln/>
        </p:spPr>
        <p:txBody>
          <a:bodyPr wrap="square" rtlCol="0" anchor="t"/>
          <a:lstStyle/>
          <a:p>
            <a:pPr marL="0" indent="0">
              <a:lnSpc>
                <a:spcPts val="2799"/>
              </a:lnSpc>
              <a:buNone/>
            </a:pPr>
            <a:r>
              <a:rPr lang="en-US" sz="2400" kern="0" spc="-35" dirty="0">
                <a:solidFill>
                  <a:srgbClr val="272525"/>
                </a:solidFill>
                <a:latin typeface="Source Sans Pro" pitchFamily="34" charset="0"/>
                <a:ea typeface="Source Sans Pro" pitchFamily="34" charset="-122"/>
                <a:cs typeface="Source Sans Pro" pitchFamily="34" charset="-120"/>
              </a:rPr>
              <a:t>User can Raise a Trave Request then approve and confirm the Booking and view the Travel Request.</a:t>
            </a:r>
            <a:endParaRPr lang="en-US" sz="2400" dirty="0"/>
          </a:p>
        </p:txBody>
      </p:sp>
      <p:sp>
        <p:nvSpPr>
          <p:cNvPr id="13" name="Shape 10"/>
          <p:cNvSpPr/>
          <p:nvPr/>
        </p:nvSpPr>
        <p:spPr>
          <a:xfrm>
            <a:off x="4490799" y="5611654"/>
            <a:ext cx="499943" cy="499943"/>
          </a:xfrm>
          <a:prstGeom prst="roundRect">
            <a:avLst>
              <a:gd name="adj" fmla="val 20000"/>
            </a:avLst>
          </a:prstGeom>
          <a:solidFill>
            <a:srgbClr val="F0D4F7"/>
          </a:solidFill>
          <a:ln w="13811">
            <a:solidFill>
              <a:srgbClr val="E1A9EF"/>
            </a:solidFill>
            <a:prstDash val="solid"/>
          </a:ln>
        </p:spPr>
      </p:sp>
      <p:sp>
        <p:nvSpPr>
          <p:cNvPr id="14" name="Text 11"/>
          <p:cNvSpPr/>
          <p:nvPr/>
        </p:nvSpPr>
        <p:spPr>
          <a:xfrm>
            <a:off x="4648795" y="5653326"/>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5" name="Text 12"/>
          <p:cNvSpPr/>
          <p:nvPr/>
        </p:nvSpPr>
        <p:spPr>
          <a:xfrm>
            <a:off x="5212913" y="5687973"/>
            <a:ext cx="3637836" cy="347186"/>
          </a:xfrm>
          <a:prstGeom prst="rect">
            <a:avLst/>
          </a:prstGeom>
          <a:noFill/>
          <a:ln/>
        </p:spPr>
        <p:txBody>
          <a:bodyPr wrap="none" rtlCol="0" anchor="t"/>
          <a:lstStyle/>
          <a:p>
            <a:pPr marL="0" indent="0">
              <a:lnSpc>
                <a:spcPts val="2734"/>
              </a:lnSpc>
              <a:buNone/>
            </a:pPr>
            <a:r>
              <a:rPr lang="en-US" sz="3200" b="1" kern="0" spc="-44" dirty="0">
                <a:solidFill>
                  <a:srgbClr val="272525"/>
                </a:solidFill>
                <a:latin typeface="adonis-web" pitchFamily="34" charset="0"/>
                <a:ea typeface="adonis-web" pitchFamily="34" charset="-122"/>
                <a:cs typeface="adonis-web" pitchFamily="34" charset="-120"/>
              </a:rPr>
              <a:t>Code Reusability/ Date Security</a:t>
            </a:r>
            <a:endParaRPr lang="en-US" sz="3200" dirty="0"/>
          </a:p>
        </p:txBody>
      </p:sp>
      <p:sp>
        <p:nvSpPr>
          <p:cNvPr id="16" name="Text 13"/>
          <p:cNvSpPr/>
          <p:nvPr/>
        </p:nvSpPr>
        <p:spPr>
          <a:xfrm>
            <a:off x="5212913" y="6257330"/>
            <a:ext cx="8584287" cy="710803"/>
          </a:xfrm>
          <a:prstGeom prst="rect">
            <a:avLst/>
          </a:prstGeom>
          <a:noFill/>
          <a:ln/>
        </p:spPr>
        <p:txBody>
          <a:bodyPr wrap="square" rtlCol="0" anchor="t"/>
          <a:lstStyle/>
          <a:p>
            <a:pPr marL="0" indent="0">
              <a:lnSpc>
                <a:spcPts val="2799"/>
              </a:lnSpc>
              <a:buNone/>
            </a:pPr>
            <a:r>
              <a:rPr lang="en-US" sz="2400" kern="0" spc="-35" dirty="0">
                <a:solidFill>
                  <a:srgbClr val="272525"/>
                </a:solidFill>
                <a:latin typeface="Source Sans Pro" pitchFamily="34" charset="0"/>
                <a:ea typeface="Source Sans Pro" pitchFamily="34" charset="-122"/>
                <a:cs typeface="Source Sans Pro" pitchFamily="34" charset="-120"/>
              </a:rPr>
              <a:t>By using Interfaces , Class Library and different Layers. By using Interfaces and Classes and different Layers. using Class Model and Layers Security is Achieved.</a:t>
            </a:r>
            <a:endParaRPr lang="en-US" sz="2400" dirty="0"/>
          </a:p>
        </p:txBody>
      </p:sp>
      <p:pic>
        <p:nvPicPr>
          <p:cNvPr id="17" name="Image 1" descr="preencoded.png"/>
          <p:cNvPicPr>
            <a:picLocks noChangeAspect="1"/>
          </p:cNvPicPr>
          <p:nvPr/>
        </p:nvPicPr>
        <p:blipFill>
          <a:blip r:embed="rId4"/>
          <a:stretch>
            <a:fillRect/>
          </a:stretch>
        </p:blipFill>
        <p:spPr>
          <a:xfrm>
            <a:off x="0" y="0"/>
            <a:ext cx="36576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27980"/>
            <a:ext cx="14630400" cy="8229600"/>
          </a:xfrm>
          <a:prstGeom prst="rect">
            <a:avLst/>
          </a:prstGeom>
        </p:spPr>
      </p:pic>
      <p:sp>
        <p:nvSpPr>
          <p:cNvPr id="4" name="Text 1"/>
          <p:cNvSpPr/>
          <p:nvPr/>
        </p:nvSpPr>
        <p:spPr>
          <a:xfrm>
            <a:off x="2348389" y="1066086"/>
            <a:ext cx="5466517"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Software Requirements</a:t>
            </a:r>
            <a:endParaRPr lang="en-US" sz="4374" dirty="0"/>
          </a:p>
        </p:txBody>
      </p:sp>
      <p:sp>
        <p:nvSpPr>
          <p:cNvPr id="5" name="Text 2"/>
          <p:cNvSpPr/>
          <p:nvPr/>
        </p:nvSpPr>
        <p:spPr>
          <a:xfrm>
            <a:off x="2703790" y="2204799"/>
            <a:ext cx="9578102"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3200" b="1" kern="0" spc="-35" dirty="0">
                <a:solidFill>
                  <a:srgbClr val="272525"/>
                </a:solidFill>
                <a:latin typeface="Source Sans Pro" pitchFamily="34" charset="0"/>
                <a:ea typeface="Source Sans Pro" pitchFamily="34" charset="-122"/>
                <a:cs typeface="Source Sans Pro" pitchFamily="34" charset="-120"/>
              </a:rPr>
              <a:t>Development Components  -</a:t>
            </a:r>
            <a:endParaRPr lang="en-US" sz="3200" dirty="0"/>
          </a:p>
        </p:txBody>
      </p:sp>
      <p:sp>
        <p:nvSpPr>
          <p:cNvPr id="6" name="Text 3"/>
          <p:cNvSpPr/>
          <p:nvPr/>
        </p:nvSpPr>
        <p:spPr>
          <a:xfrm>
            <a:off x="2703790" y="2810113"/>
            <a:ext cx="9578102" cy="355402"/>
          </a:xfrm>
          <a:prstGeom prst="rect">
            <a:avLst/>
          </a:prstGeom>
          <a:noFill/>
          <a:ln/>
        </p:spPr>
        <p:txBody>
          <a:bodyPr wrap="none" rtlCol="0" anchor="t"/>
          <a:lstStyle/>
          <a:p>
            <a:pPr marL="342900" indent="-342900" algn="l">
              <a:lnSpc>
                <a:spcPts val="2799"/>
              </a:lnSpc>
              <a:buSzPct val="100000"/>
              <a:buChar char="•"/>
            </a:pPr>
            <a:r>
              <a:rPr lang="en-US" sz="2800" kern="0" spc="-35" dirty="0">
                <a:solidFill>
                  <a:srgbClr val="272525"/>
                </a:solidFill>
                <a:latin typeface="Source Sans Pro" pitchFamily="34" charset="0"/>
                <a:ea typeface="Source Sans Pro" pitchFamily="34" charset="-122"/>
                <a:cs typeface="Source Sans Pro" pitchFamily="34" charset="-120"/>
              </a:rPr>
              <a:t>.NET Framework</a:t>
            </a:r>
            <a:endParaRPr lang="en-US" sz="2800" dirty="0"/>
          </a:p>
        </p:txBody>
      </p:sp>
      <p:sp>
        <p:nvSpPr>
          <p:cNvPr id="7" name="Text 4"/>
          <p:cNvSpPr/>
          <p:nvPr/>
        </p:nvSpPr>
        <p:spPr>
          <a:xfrm>
            <a:off x="2703790" y="3254335"/>
            <a:ext cx="9578102" cy="355402"/>
          </a:xfrm>
          <a:prstGeom prst="rect">
            <a:avLst/>
          </a:prstGeom>
          <a:noFill/>
          <a:ln/>
        </p:spPr>
        <p:txBody>
          <a:bodyPr wrap="none" rtlCol="0" anchor="t"/>
          <a:lstStyle/>
          <a:p>
            <a:pPr marL="342900" indent="-342900" algn="l">
              <a:lnSpc>
                <a:spcPts val="2799"/>
              </a:lnSpc>
              <a:buSzPct val="100000"/>
              <a:buChar char="•"/>
            </a:pPr>
            <a:r>
              <a:rPr lang="en-US" sz="2800" kern="0" spc="-35" dirty="0">
                <a:solidFill>
                  <a:srgbClr val="272525"/>
                </a:solidFill>
                <a:latin typeface="Source Sans Pro" pitchFamily="34" charset="0"/>
                <a:ea typeface="Source Sans Pro" pitchFamily="34" charset="-122"/>
                <a:cs typeface="Source Sans Pro" pitchFamily="34" charset="-120"/>
              </a:rPr>
              <a:t>C# Programming Language</a:t>
            </a:r>
            <a:endParaRPr lang="en-US" sz="2800" dirty="0"/>
          </a:p>
        </p:txBody>
      </p:sp>
      <p:sp>
        <p:nvSpPr>
          <p:cNvPr id="8" name="Text 5"/>
          <p:cNvSpPr/>
          <p:nvPr/>
        </p:nvSpPr>
        <p:spPr>
          <a:xfrm>
            <a:off x="2703790" y="3698557"/>
            <a:ext cx="9578102" cy="355402"/>
          </a:xfrm>
          <a:prstGeom prst="rect">
            <a:avLst/>
          </a:prstGeom>
          <a:noFill/>
          <a:ln/>
        </p:spPr>
        <p:txBody>
          <a:bodyPr wrap="none" rtlCol="0" anchor="t"/>
          <a:lstStyle/>
          <a:p>
            <a:pPr marL="342900" indent="-342900" algn="l">
              <a:lnSpc>
                <a:spcPts val="2799"/>
              </a:lnSpc>
              <a:buSzPct val="100000"/>
              <a:buChar char="•"/>
            </a:pPr>
            <a:r>
              <a:rPr lang="en-US" sz="2800" kern="0" spc="-35" dirty="0">
                <a:solidFill>
                  <a:srgbClr val="272525"/>
                </a:solidFill>
                <a:latin typeface="Source Sans Pro" pitchFamily="34" charset="0"/>
                <a:ea typeface="Source Sans Pro" pitchFamily="34" charset="-122"/>
                <a:cs typeface="Source Sans Pro" pitchFamily="34" charset="-120"/>
              </a:rPr>
              <a:t>Visual Studio 2022</a:t>
            </a:r>
            <a:endParaRPr lang="en-US" sz="2800" dirty="0"/>
          </a:p>
        </p:txBody>
      </p:sp>
      <p:sp>
        <p:nvSpPr>
          <p:cNvPr id="9" name="Text 6"/>
          <p:cNvSpPr/>
          <p:nvPr/>
        </p:nvSpPr>
        <p:spPr>
          <a:xfrm>
            <a:off x="2703790" y="4142780"/>
            <a:ext cx="9578102" cy="355402"/>
          </a:xfrm>
          <a:prstGeom prst="rect">
            <a:avLst/>
          </a:prstGeom>
          <a:noFill/>
          <a:ln/>
        </p:spPr>
        <p:txBody>
          <a:bodyPr wrap="none" rtlCol="0" anchor="t"/>
          <a:lstStyle/>
          <a:p>
            <a:pPr marL="342900" indent="-342900" algn="l">
              <a:lnSpc>
                <a:spcPts val="2799"/>
              </a:lnSpc>
              <a:buSzPct val="100000"/>
              <a:buChar char="•"/>
            </a:pPr>
            <a:r>
              <a:rPr lang="en-US" sz="2800" kern="0" spc="-35" dirty="0">
                <a:solidFill>
                  <a:srgbClr val="272525"/>
                </a:solidFill>
                <a:latin typeface="Source Sans Pro" pitchFamily="34" charset="0"/>
                <a:ea typeface="Source Sans Pro" pitchFamily="34" charset="-122"/>
                <a:cs typeface="Source Sans Pro" pitchFamily="34" charset="-120"/>
              </a:rPr>
              <a:t>Class Library</a:t>
            </a:r>
            <a:endParaRPr lang="en-US" sz="2800" dirty="0"/>
          </a:p>
        </p:txBody>
      </p:sp>
      <p:sp>
        <p:nvSpPr>
          <p:cNvPr id="10" name="Text 7"/>
          <p:cNvSpPr/>
          <p:nvPr/>
        </p:nvSpPr>
        <p:spPr>
          <a:xfrm>
            <a:off x="2703790" y="4587002"/>
            <a:ext cx="9578102" cy="355402"/>
          </a:xfrm>
          <a:prstGeom prst="rect">
            <a:avLst/>
          </a:prstGeom>
          <a:noFill/>
          <a:ln/>
        </p:spPr>
        <p:txBody>
          <a:bodyPr wrap="none" rtlCol="0" anchor="t"/>
          <a:lstStyle/>
          <a:p>
            <a:pPr marL="342900" indent="-342900" algn="l">
              <a:lnSpc>
                <a:spcPts val="2799"/>
              </a:lnSpc>
              <a:buSzPct val="100000"/>
              <a:buChar char="•"/>
            </a:pPr>
            <a:r>
              <a:rPr lang="en-US" sz="2800" kern="0" spc="-35" dirty="0">
                <a:solidFill>
                  <a:srgbClr val="272525"/>
                </a:solidFill>
                <a:latin typeface="Source Sans Pro" pitchFamily="34" charset="0"/>
                <a:ea typeface="Source Sans Pro" pitchFamily="34" charset="-122"/>
                <a:cs typeface="Source Sans Pro" pitchFamily="34" charset="-120"/>
              </a:rPr>
              <a:t>Console Applications</a:t>
            </a:r>
            <a:endParaRPr lang="en-US" sz="2800" dirty="0"/>
          </a:p>
        </p:txBody>
      </p:sp>
      <p:sp>
        <p:nvSpPr>
          <p:cNvPr id="11" name="Text 8"/>
          <p:cNvSpPr/>
          <p:nvPr/>
        </p:nvSpPr>
        <p:spPr>
          <a:xfrm>
            <a:off x="2703790" y="5031224"/>
            <a:ext cx="9578102" cy="355402"/>
          </a:xfrm>
          <a:prstGeom prst="rect">
            <a:avLst/>
          </a:prstGeom>
          <a:noFill/>
          <a:ln/>
        </p:spPr>
        <p:txBody>
          <a:bodyPr wrap="none" rtlCol="0" anchor="t"/>
          <a:lstStyle/>
          <a:p>
            <a:pPr marL="342900" indent="-342900" algn="l">
              <a:lnSpc>
                <a:spcPts val="2799"/>
              </a:lnSpc>
              <a:buSzPct val="100000"/>
              <a:buChar char="•"/>
            </a:pPr>
            <a:endParaRPr lang="en-US" sz="1750" dirty="0"/>
          </a:p>
        </p:txBody>
      </p:sp>
      <p:sp>
        <p:nvSpPr>
          <p:cNvPr id="12" name="Text 9"/>
          <p:cNvSpPr/>
          <p:nvPr/>
        </p:nvSpPr>
        <p:spPr>
          <a:xfrm>
            <a:off x="2703790" y="5475446"/>
            <a:ext cx="9578102" cy="355402"/>
          </a:xfrm>
          <a:prstGeom prst="rect">
            <a:avLst/>
          </a:prstGeom>
          <a:noFill/>
          <a:ln/>
        </p:spPr>
        <p:txBody>
          <a:bodyPr wrap="none" rtlCol="0" anchor="t"/>
          <a:lstStyle/>
          <a:p>
            <a:pPr>
              <a:lnSpc>
                <a:spcPts val="2799"/>
              </a:lnSpc>
              <a:buSzPct val="100000"/>
            </a:pPr>
            <a:r>
              <a:rPr lang="en-US" sz="3200" b="1" kern="0" spc="-35" dirty="0">
                <a:solidFill>
                  <a:srgbClr val="272525"/>
                </a:solidFill>
                <a:latin typeface="Source Sans Pro" pitchFamily="34" charset="0"/>
                <a:ea typeface="Source Sans Pro" pitchFamily="34" charset="-122"/>
                <a:cs typeface="Source Sans Pro" pitchFamily="34" charset="-120"/>
              </a:rPr>
              <a:t>2.  Design Tools -</a:t>
            </a:r>
          </a:p>
          <a:p>
            <a:pPr>
              <a:lnSpc>
                <a:spcPts val="2799"/>
              </a:lnSpc>
              <a:buSzPct val="100000"/>
            </a:pPr>
            <a:r>
              <a:rPr lang="en-US" sz="3200" kern="0" spc="-35" dirty="0">
                <a:solidFill>
                  <a:srgbClr val="272525"/>
                </a:solidFill>
                <a:latin typeface="Source Sans Pro" pitchFamily="34" charset="0"/>
                <a:ea typeface="Source Sans Pro" pitchFamily="34" charset="-122"/>
                <a:cs typeface="Source Sans Pro" pitchFamily="34" charset="-120"/>
              </a:rPr>
              <a:t> </a:t>
            </a:r>
            <a:endParaRPr lang="en-US" sz="3200" dirty="0"/>
          </a:p>
          <a:p>
            <a:pPr algn="l">
              <a:lnSpc>
                <a:spcPts val="2799"/>
              </a:lnSpc>
              <a:buSzPct val="100000"/>
            </a:pPr>
            <a:endParaRPr lang="en-US" sz="1750" dirty="0"/>
          </a:p>
          <a:p>
            <a:pPr algn="l">
              <a:lnSpc>
                <a:spcPts val="2799"/>
              </a:lnSpc>
              <a:buSzPct val="100000"/>
            </a:pPr>
            <a:endParaRPr lang="en-US" sz="1750" dirty="0"/>
          </a:p>
        </p:txBody>
      </p:sp>
      <p:sp>
        <p:nvSpPr>
          <p:cNvPr id="13" name="Text 10"/>
          <p:cNvSpPr/>
          <p:nvPr/>
        </p:nvSpPr>
        <p:spPr>
          <a:xfrm>
            <a:off x="2703790" y="5919668"/>
            <a:ext cx="9578102" cy="355402"/>
          </a:xfrm>
          <a:prstGeom prst="rect">
            <a:avLst/>
          </a:prstGeom>
          <a:noFill/>
          <a:ln/>
        </p:spPr>
        <p:txBody>
          <a:bodyPr wrap="none" rtlCol="0" anchor="t"/>
          <a:lstStyle/>
          <a:p>
            <a:pPr marL="342900" indent="-342900" algn="l">
              <a:lnSpc>
                <a:spcPts val="2799"/>
              </a:lnSpc>
              <a:buSzPct val="100000"/>
              <a:buChar char="•"/>
            </a:pPr>
            <a:r>
              <a:rPr lang="en-US" sz="2800" kern="0" spc="-35" dirty="0">
                <a:solidFill>
                  <a:srgbClr val="272525"/>
                </a:solidFill>
                <a:latin typeface="Source Sans Pro" pitchFamily="34" charset="0"/>
                <a:ea typeface="Source Sans Pro" pitchFamily="34" charset="-122"/>
                <a:cs typeface="Source Sans Pro" pitchFamily="34" charset="-120"/>
              </a:rPr>
              <a:t>Draw.io</a:t>
            </a:r>
            <a:endParaRPr lang="en-US" sz="2800" dirty="0"/>
          </a:p>
        </p:txBody>
      </p:sp>
      <p:sp>
        <p:nvSpPr>
          <p:cNvPr id="14" name="Text 11"/>
          <p:cNvSpPr/>
          <p:nvPr/>
        </p:nvSpPr>
        <p:spPr>
          <a:xfrm>
            <a:off x="2703790" y="6475955"/>
            <a:ext cx="9578102" cy="1215026"/>
          </a:xfrm>
          <a:prstGeom prst="rect">
            <a:avLst/>
          </a:prstGeom>
          <a:noFill/>
          <a:ln/>
        </p:spPr>
        <p:txBody>
          <a:bodyPr wrap="none" rtlCol="0" anchor="t"/>
          <a:lstStyle/>
          <a:p>
            <a:pPr marL="514350" indent="-514350" algn="l">
              <a:lnSpc>
                <a:spcPts val="2799"/>
              </a:lnSpc>
              <a:buSzPct val="100000"/>
              <a:buAutoNum type="arabicPeriod" startAt="3"/>
            </a:pPr>
            <a:r>
              <a:rPr lang="en-US" sz="3200" b="1" kern="0" spc="-35" dirty="0">
                <a:solidFill>
                  <a:srgbClr val="272525"/>
                </a:solidFill>
                <a:latin typeface="Source Sans Pro" pitchFamily="34" charset="0"/>
                <a:ea typeface="Source Sans Pro" pitchFamily="34" charset="-122"/>
                <a:cs typeface="Source Sans Pro" pitchFamily="34" charset="-120"/>
              </a:rPr>
              <a:t>Development Tools –</a:t>
            </a:r>
          </a:p>
          <a:p>
            <a:pPr marL="514350" indent="-514350" algn="l">
              <a:lnSpc>
                <a:spcPts val="2799"/>
              </a:lnSpc>
              <a:buSzPct val="100000"/>
              <a:buAutoNum type="arabicPeriod" startAt="3"/>
            </a:pPr>
            <a:endParaRPr lang="en-US" sz="3200" b="1" kern="0" spc="-35" dirty="0">
              <a:solidFill>
                <a:srgbClr val="272525"/>
              </a:solidFill>
              <a:latin typeface="Source Sans Pro" pitchFamily="34" charset="0"/>
              <a:ea typeface="Source Sans Pro" pitchFamily="34" charset="-122"/>
            </a:endParaRPr>
          </a:p>
          <a:p>
            <a:pPr marL="514350" indent="-514350" algn="l">
              <a:lnSpc>
                <a:spcPts val="2799"/>
              </a:lnSpc>
              <a:buSzPct val="100000"/>
              <a:buAutoNum type="arabicPeriod" startAt="3"/>
            </a:pPr>
            <a:endParaRPr lang="en-US" sz="3200" dirty="0"/>
          </a:p>
        </p:txBody>
      </p:sp>
      <p:sp>
        <p:nvSpPr>
          <p:cNvPr id="15" name="Text 12"/>
          <p:cNvSpPr/>
          <p:nvPr/>
        </p:nvSpPr>
        <p:spPr>
          <a:xfrm>
            <a:off x="2703790" y="6808113"/>
            <a:ext cx="9578102" cy="882868"/>
          </a:xfrm>
          <a:prstGeom prst="rect">
            <a:avLst/>
          </a:prstGeom>
          <a:noFill/>
          <a:ln/>
        </p:spPr>
        <p:txBody>
          <a:bodyPr wrap="none" rtlCol="0" anchor="t"/>
          <a:lstStyle/>
          <a:p>
            <a:pPr marL="342900" indent="-342900" algn="l">
              <a:lnSpc>
                <a:spcPts val="2799"/>
              </a:lnSpc>
              <a:buSzPct val="100000"/>
              <a:buChar char="•"/>
            </a:pPr>
            <a:r>
              <a:rPr lang="en-US" sz="2800" kern="0" spc="-35" dirty="0">
                <a:solidFill>
                  <a:srgbClr val="272525"/>
                </a:solidFill>
                <a:latin typeface="Source Sans Pro" pitchFamily="34" charset="0"/>
                <a:ea typeface="Source Sans Pro" pitchFamily="34" charset="-122"/>
                <a:cs typeface="Source Sans Pro" pitchFamily="34" charset="-120"/>
              </a:rPr>
              <a:t>Git Hub</a:t>
            </a:r>
            <a:endParaRPr lang="en-US" sz="2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416</Words>
  <Application>Microsoft Office PowerPoint</Application>
  <PresentationFormat>Custom</PresentationFormat>
  <Paragraphs>69</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adonis-web</vt:lpstr>
      <vt:lpstr>Arial</vt:lpstr>
      <vt:lpstr>Calibri</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Akansha Bhagat</cp:lastModifiedBy>
  <cp:revision>6</cp:revision>
  <dcterms:created xsi:type="dcterms:W3CDTF">2023-11-01T05:08:01Z</dcterms:created>
  <dcterms:modified xsi:type="dcterms:W3CDTF">2023-11-01T05:40:50Z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ff5c69e-9d09-4250-825e-b99a9d4db320_Enabled">
    <vt:lpwstr>true</vt:lpwstr>
  </property>
  <property fmtid="{D5CDD505-2E9C-101B-9397-08002B2CF9AE}" pid="3" name="MSIP_Label_6ff5c69e-9d09-4250-825e-b99a9d4db320_SetDate">
    <vt:lpwstr>2023-11-01T05:08:39Z</vt:lpwstr>
  </property>
  <property fmtid="{D5CDD505-2E9C-101B-9397-08002B2CF9AE}" pid="4" name="MSIP_Label_6ff5c69e-9d09-4250-825e-b99a9d4db320_Method">
    <vt:lpwstr>Standard</vt:lpwstr>
  </property>
  <property fmtid="{D5CDD505-2E9C-101B-9397-08002B2CF9AE}" pid="5" name="MSIP_Label_6ff5c69e-9d09-4250-825e-b99a9d4db320_Name">
    <vt:lpwstr>General</vt:lpwstr>
  </property>
  <property fmtid="{D5CDD505-2E9C-101B-9397-08002B2CF9AE}" pid="6" name="MSIP_Label_6ff5c69e-9d09-4250-825e-b99a9d4db320_SiteId">
    <vt:lpwstr>d79da2e9-d03a-4707-9da7-67a34ac6465c</vt:lpwstr>
  </property>
  <property fmtid="{D5CDD505-2E9C-101B-9397-08002B2CF9AE}" pid="7" name="MSIP_Label_6ff5c69e-9d09-4250-825e-b99a9d4db320_ActionId">
    <vt:lpwstr>d9ed7a32-6908-474d-9dae-31888e4424fb</vt:lpwstr>
  </property>
  <property fmtid="{D5CDD505-2E9C-101B-9397-08002B2CF9AE}" pid="8" name="MSIP_Label_6ff5c69e-9d09-4250-825e-b99a9d4db320_ContentBits">
    <vt:lpwstr>0</vt:lpwstr>
  </property>
</Properties>
</file>